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0" r:id="rId4"/>
    <p:sldId id="258" r:id="rId5"/>
    <p:sldId id="259" r:id="rId6"/>
    <p:sldId id="267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3786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PETER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/>
              <a:t>8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For he who sows to his flesh will of the flesh reap corruption, but he who sows to the Spirit will of the Spirit reap everlasting life. 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And let us not grow weary while doing good,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for in due season we shall reap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 we do not lose heart. </a:t>
            </a:r>
            <a:r>
              <a:rPr lang="en-US" sz="2800" baseline="30000" dirty="0" smtClean="0"/>
              <a:t>10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bg1"/>
                </a:solidFill>
              </a:rPr>
              <a:t>Therefore, as we have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, let us do good to all,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especially to those who are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of the household of faith.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3786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PETER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Galatians 6.8-10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435119" cy="3786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PETER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5715000" cy="441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457200" y="1569849"/>
            <a:ext cx="7772400" cy="685800"/>
            <a:chOff x="457200" y="2743200"/>
            <a:chExt cx="8305800" cy="685800"/>
          </a:xfrm>
        </p:grpSpPr>
        <p:sp>
          <p:nvSpPr>
            <p:cNvPr id="18" name="Rectangle 17"/>
            <p:cNvSpPr/>
            <p:nvPr/>
          </p:nvSpPr>
          <p:spPr>
            <a:xfrm>
              <a:off x="457200" y="2743200"/>
              <a:ext cx="8305800" cy="685800"/>
            </a:xfrm>
            <a:prstGeom prst="rect">
              <a:avLst/>
            </a:prstGeom>
            <a:solidFill>
              <a:srgbClr val="FFCC00">
                <a:alpha val="74902"/>
              </a:srgb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1028700" y="30861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943100" y="30861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857500" y="30861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771900" y="30861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686300" y="30861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5600700" y="30861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6515100" y="30861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7429500" y="30861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3886200" y="1591610"/>
            <a:ext cx="3200400" cy="64562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21253" y="1709961"/>
            <a:ext cx="95864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AD61</a:t>
            </a:r>
            <a:endParaRPr lang="en-US" sz="2000" b="1" dirty="0">
              <a:solidFill>
                <a:schemeClr val="bg1"/>
              </a:solidFill>
              <a:effectLst>
                <a:outerShdw blurRad="101600" dist="76200" dir="1800000" algn="tl" rotWithShape="0">
                  <a:srgbClr val="602E04">
                    <a:alpha val="8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2245" y="1703832"/>
            <a:ext cx="95864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AD62</a:t>
            </a:r>
            <a:endParaRPr lang="en-US" sz="2000" b="1" dirty="0">
              <a:solidFill>
                <a:schemeClr val="bg1"/>
              </a:solidFill>
              <a:effectLst>
                <a:outerShdw blurRad="101600" dist="76200" dir="1800000" algn="tl" rotWithShape="0">
                  <a:srgbClr val="602E04">
                    <a:alpha val="8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1703832"/>
            <a:ext cx="95864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AD63</a:t>
            </a:r>
            <a:endParaRPr lang="en-US" sz="2000" b="1" dirty="0">
              <a:solidFill>
                <a:schemeClr val="bg1"/>
              </a:solidFill>
              <a:effectLst>
                <a:outerShdw blurRad="101600" dist="76200" dir="1800000" algn="tl" rotWithShape="0">
                  <a:srgbClr val="602E04">
                    <a:alpha val="8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7597" y="1703832"/>
            <a:ext cx="95864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AD64</a:t>
            </a:r>
            <a:endParaRPr lang="en-US" sz="2000" b="1" dirty="0">
              <a:solidFill>
                <a:schemeClr val="bg1"/>
              </a:solidFill>
              <a:effectLst>
                <a:outerShdw blurRad="101600" dist="76200" dir="1800000" algn="tl" rotWithShape="0">
                  <a:srgbClr val="602E04">
                    <a:alpha val="8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435119" cy="3786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PETER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cxnSp>
        <p:nvCxnSpPr>
          <p:cNvPr id="27" name="Straight Arrow Connector 26"/>
          <p:cNvCxnSpPr>
            <a:stCxn id="28" idx="2"/>
          </p:cNvCxnSpPr>
          <p:nvPr/>
        </p:nvCxnSpPr>
        <p:spPr>
          <a:xfrm rot="16200000" flipH="1">
            <a:off x="7171725" y="1243056"/>
            <a:ext cx="319640" cy="2422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06173" y="681140"/>
            <a:ext cx="2008496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July 19, AD64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Neronian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fire begins</a:t>
            </a: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886200" y="2316480"/>
            <a:ext cx="3200400" cy="743712"/>
          </a:xfrm>
          <a:custGeom>
            <a:avLst/>
            <a:gdLst>
              <a:gd name="connsiteX0" fmla="*/ 877824 w 3986784"/>
              <a:gd name="connsiteY0" fmla="*/ 743712 h 743712"/>
              <a:gd name="connsiteX1" fmla="*/ 0 w 3986784"/>
              <a:gd name="connsiteY1" fmla="*/ 0 h 743712"/>
              <a:gd name="connsiteX2" fmla="*/ 3986784 w 3986784"/>
              <a:gd name="connsiteY2" fmla="*/ 0 h 743712"/>
              <a:gd name="connsiteX3" fmla="*/ 877824 w 3986784"/>
              <a:gd name="connsiteY3" fmla="*/ 743712 h 74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6784" h="743712">
                <a:moveTo>
                  <a:pt x="877824" y="743712"/>
                </a:moveTo>
                <a:lnTo>
                  <a:pt x="0" y="0"/>
                </a:lnTo>
                <a:lnTo>
                  <a:pt x="3986784" y="0"/>
                </a:lnTo>
                <a:lnTo>
                  <a:pt x="877824" y="743712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671248" y="3070981"/>
            <a:ext cx="1752600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Peter written sometime between AD62-64</a:t>
            </a:r>
          </a:p>
        </p:txBody>
      </p:sp>
      <p:cxnSp>
        <p:nvCxnSpPr>
          <p:cNvPr id="29" name="Straight Arrow Connector 28"/>
          <p:cNvCxnSpPr>
            <a:stCxn id="30" idx="2"/>
          </p:cNvCxnSpPr>
          <p:nvPr/>
        </p:nvCxnSpPr>
        <p:spPr>
          <a:xfrm rot="16200000" flipH="1">
            <a:off x="2869131" y="1273589"/>
            <a:ext cx="319638" cy="1905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76400" y="685800"/>
            <a:ext cx="251460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Approximate time of Paul’s appearance before Nero</a:t>
            </a: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8" grpId="0" animBg="1"/>
      <p:bldP spid="28" grpId="1" animBg="1"/>
      <p:bldP spid="33" grpId="0" animBg="1"/>
      <p:bldP spid="33" grpId="1" animBg="1"/>
      <p:bldP spid="32" grpId="0" animBg="1"/>
      <p:bldP spid="32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Dispersion</a:t>
            </a:r>
            <a:r>
              <a:rPr lang="en-US" sz="3200" dirty="0" smtClean="0"/>
              <a:t>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diaspora</a:t>
            </a:r>
            <a:endParaRPr lang="en-US" sz="31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3786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PETER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1195121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Pilgrims</a:t>
            </a:r>
            <a:r>
              <a:rPr lang="en-US" sz="3200" dirty="0" smtClean="0"/>
              <a:t> –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parepid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ē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mos</a:t>
            </a:r>
            <a:r>
              <a:rPr lang="en-US" sz="3200" dirty="0" smtClean="0"/>
              <a:t> – 3x; always used of believers</a:t>
            </a:r>
            <a:endParaRPr lang="en-US" sz="31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3786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PETER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1 Peter 1.22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978" y="3111843"/>
            <a:ext cx="565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100" dirty="0" smtClean="0">
                <a:latin typeface="Magneto" pitchFamily="82" charset="0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latin typeface="Magneto" pitchFamily="82" charset="0"/>
              </a:rPr>
              <a:t>Sincere</a:t>
            </a:r>
            <a:r>
              <a:rPr lang="en-US" sz="3100" dirty="0" smtClean="0">
                <a:latin typeface="Magneto" pitchFamily="82" charset="0"/>
              </a:rPr>
              <a:t> ~ </a:t>
            </a:r>
            <a:r>
              <a:rPr lang="en-US" sz="3100" b="1" i="1" dirty="0" err="1" smtClean="0">
                <a:solidFill>
                  <a:schemeClr val="bg1"/>
                </a:solidFill>
                <a:latin typeface="+mj-lt"/>
              </a:rPr>
              <a:t>anupokritos</a:t>
            </a:r>
            <a:endParaRPr lang="en-US" sz="3100" b="1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2426043" y="1655804"/>
            <a:ext cx="1878227" cy="518984"/>
          </a:xfrm>
          <a:prstGeom prst="parallelogram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4153929" y="1659920"/>
            <a:ext cx="2475471" cy="518984"/>
          </a:xfrm>
          <a:prstGeom prst="parallelogram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>
            <a:off x="2502243" y="2147250"/>
            <a:ext cx="1116243" cy="518984"/>
          </a:xfrm>
          <a:prstGeom prst="parallelogram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" y="3630943"/>
            <a:ext cx="565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100" dirty="0" smtClean="0">
                <a:latin typeface="Magneto" pitchFamily="82" charset="0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latin typeface="Magneto" pitchFamily="82" charset="0"/>
              </a:rPr>
              <a:t>Love</a:t>
            </a:r>
            <a:r>
              <a:rPr lang="en-US" sz="3100" dirty="0" smtClean="0">
                <a:latin typeface="Magneto" pitchFamily="82" charset="0"/>
              </a:rPr>
              <a:t>~ </a:t>
            </a:r>
            <a:r>
              <a:rPr lang="en-US" sz="3100" b="1" i="1" dirty="0" err="1" smtClean="0">
                <a:solidFill>
                  <a:schemeClr val="bg1"/>
                </a:solidFill>
                <a:latin typeface="+mj-lt"/>
              </a:rPr>
              <a:t>philadelphia</a:t>
            </a:r>
            <a:endParaRPr lang="en-US" sz="3100" b="1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139518"/>
            <a:ext cx="565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100" dirty="0" smtClean="0">
                <a:latin typeface="Magneto" pitchFamily="82" charset="0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latin typeface="Magneto" pitchFamily="82" charset="0"/>
              </a:rPr>
              <a:t>Love</a:t>
            </a:r>
            <a:r>
              <a:rPr lang="en-US" sz="3100" dirty="0" smtClean="0">
                <a:latin typeface="Magneto" pitchFamily="82" charset="0"/>
              </a:rPr>
              <a:t>~ </a:t>
            </a:r>
            <a:r>
              <a:rPr lang="en-US" sz="3100" b="1" i="1" dirty="0" err="1" smtClean="0">
                <a:solidFill>
                  <a:schemeClr val="bg1"/>
                </a:solidFill>
                <a:latin typeface="+mj-lt"/>
              </a:rPr>
              <a:t>agapa</a:t>
            </a:r>
            <a:r>
              <a:rPr lang="en-US" sz="31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ō</a:t>
            </a:r>
            <a:endParaRPr lang="en-US" sz="3100" b="1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672918"/>
            <a:ext cx="565939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100" dirty="0" smtClean="0">
                <a:latin typeface="Magneto" pitchFamily="82" charset="0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latin typeface="Magneto" pitchFamily="82" charset="0"/>
              </a:rPr>
              <a:t>Fervently </a:t>
            </a:r>
            <a:r>
              <a:rPr lang="en-US" sz="3100" dirty="0" smtClean="0">
                <a:latin typeface="Magneto" pitchFamily="82" charset="0"/>
              </a:rPr>
              <a:t>~ </a:t>
            </a:r>
            <a:r>
              <a:rPr lang="en-US" sz="3100" b="1" i="1" dirty="0" err="1" smtClean="0">
                <a:solidFill>
                  <a:schemeClr val="bg1"/>
                </a:solidFill>
                <a:latin typeface="+mj-lt"/>
              </a:rPr>
              <a:t>ekten</a:t>
            </a:r>
            <a:r>
              <a:rPr lang="en-US" sz="31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ō</a:t>
            </a:r>
            <a:r>
              <a:rPr lang="en-US" sz="3100" b="1" i="1" dirty="0" err="1" smtClean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3100" b="1" i="1" dirty="0" smtClean="0"/>
              <a:t> </a:t>
            </a:r>
            <a:r>
              <a:rPr lang="en-US" sz="3100" dirty="0" smtClean="0"/>
              <a:t>– to stretch</a:t>
            </a:r>
            <a:endParaRPr lang="en-US" sz="31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381000" y="2614990"/>
            <a:ext cx="2286000" cy="518984"/>
          </a:xfrm>
          <a:prstGeom prst="parallelogram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>
            <a:off x="457201" y="2133600"/>
            <a:ext cx="2057400" cy="518984"/>
          </a:xfrm>
          <a:prstGeom prst="parallelogram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685800"/>
            <a:ext cx="76962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chemeClr val="bg1"/>
                </a:solidFill>
              </a:rPr>
              <a:t>Since you have purified your souls in obeying the truth through the Spirit in sincere love of the brethren, love one another fervently with a pure heart,</a:t>
            </a:r>
            <a:endParaRPr lang="en-US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Understanding</a:t>
            </a:r>
            <a:r>
              <a:rPr lang="en-US" sz="3200" dirty="0" smtClean="0"/>
              <a:t>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gn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ō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sis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3786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PETER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Preached</a:t>
            </a:r>
            <a:r>
              <a:rPr lang="en-US" sz="3200" dirty="0" smtClean="0"/>
              <a:t> ~ not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euangeliz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ō</a:t>
            </a:r>
            <a:r>
              <a:rPr lang="en-US" sz="3200" dirty="0" smtClean="0"/>
              <a:t>, </a:t>
            </a:r>
            <a:r>
              <a:rPr lang="en-US" sz="3200" i="1" dirty="0" smtClean="0"/>
              <a:t>to bring good news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3786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PETER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74218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/>
              <a:t>But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keruss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ō</a:t>
            </a:r>
            <a:r>
              <a:rPr lang="en-US" sz="3200" dirty="0" smtClean="0"/>
              <a:t>, </a:t>
            </a:r>
            <a:r>
              <a:rPr lang="en-US" sz="3200" i="1" dirty="0" smtClean="0"/>
              <a:t>to make a proclamation</a:t>
            </a:r>
            <a:endParaRPr lang="en-US" sz="3200" dirty="0" smtClean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Antitype</a:t>
            </a:r>
            <a:r>
              <a:rPr lang="en-US" sz="3200" dirty="0" smtClean="0"/>
              <a:t>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antitupos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/>
              <a:t>– a type is the symbol; antitype is what is symbolized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3786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PETER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Baptism DOES saves us –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3786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PETER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219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/>
              <a:t>From a bad conscience</a:t>
            </a:r>
            <a:endParaRPr lang="en-US" sz="3200" dirty="0" smtClean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Times New Roman"/>
        <a:ea typeface=""/>
        <a:cs typeface=""/>
      </a:majorFont>
      <a:minorFont>
        <a:latin typeface="Magne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1281</TotalTime>
  <Words>235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132</cp:revision>
  <dcterms:created xsi:type="dcterms:W3CDTF">2010-04-09T15:39:35Z</dcterms:created>
  <dcterms:modified xsi:type="dcterms:W3CDTF">2010-04-12T19:23:33Z</dcterms:modified>
</cp:coreProperties>
</file>